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69" d="100"/>
          <a:sy n="69" d="100"/>
        </p:scale>
        <p:origin x="780"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g>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66B0C6-CE75-9DCB-011F-2C227972A4E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3B7147BD-5D5C-0E08-2E2A-512D9054DCF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46E4B1C5-7A02-04FC-2D93-46402CCC309A}"/>
              </a:ext>
            </a:extLst>
          </p:cNvPr>
          <p:cNvSpPr>
            <a:spLocks noGrp="1"/>
          </p:cNvSpPr>
          <p:nvPr>
            <p:ph type="dt" sz="half" idx="10"/>
          </p:nvPr>
        </p:nvSpPr>
        <p:spPr/>
        <p:txBody>
          <a:bodyPr/>
          <a:lstStyle/>
          <a:p>
            <a:fld id="{1A844680-F234-4B22-8EDC-6419E168A64B}" type="datetimeFigureOut">
              <a:rPr lang="en-IN" smtClean="0"/>
              <a:t>07-05-2023</a:t>
            </a:fld>
            <a:endParaRPr lang="en-IN"/>
          </a:p>
        </p:txBody>
      </p:sp>
      <p:sp>
        <p:nvSpPr>
          <p:cNvPr id="5" name="Footer Placeholder 4">
            <a:extLst>
              <a:ext uri="{FF2B5EF4-FFF2-40B4-BE49-F238E27FC236}">
                <a16:creationId xmlns:a16="http://schemas.microsoft.com/office/drawing/2014/main" id="{E5FFE8C0-07F4-09FC-A63B-D23715AC16A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8EFB2E2-6B98-6C5B-E8E4-C2B7A51F6384}"/>
              </a:ext>
            </a:extLst>
          </p:cNvPr>
          <p:cNvSpPr>
            <a:spLocks noGrp="1"/>
          </p:cNvSpPr>
          <p:nvPr>
            <p:ph type="sldNum" sz="quarter" idx="12"/>
          </p:nvPr>
        </p:nvSpPr>
        <p:spPr/>
        <p:txBody>
          <a:bodyPr/>
          <a:lstStyle/>
          <a:p>
            <a:fld id="{50999E28-4BEB-41DE-9096-C225E3193DE4}" type="slidenum">
              <a:rPr lang="en-IN" smtClean="0"/>
              <a:t>‹#›</a:t>
            </a:fld>
            <a:endParaRPr lang="en-IN"/>
          </a:p>
        </p:txBody>
      </p:sp>
    </p:spTree>
    <p:extLst>
      <p:ext uri="{BB962C8B-B14F-4D97-AF65-F5344CB8AC3E}">
        <p14:creationId xmlns:p14="http://schemas.microsoft.com/office/powerpoint/2010/main" val="35757692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3052B-6B52-5DCB-139A-2039E26A42E3}"/>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AC1E48F-8C7D-2AB9-AEA3-4481DE57DC6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37C375D-9625-45B0-3A6D-A6A623F8D3CB}"/>
              </a:ext>
            </a:extLst>
          </p:cNvPr>
          <p:cNvSpPr>
            <a:spLocks noGrp="1"/>
          </p:cNvSpPr>
          <p:nvPr>
            <p:ph type="dt" sz="half" idx="10"/>
          </p:nvPr>
        </p:nvSpPr>
        <p:spPr/>
        <p:txBody>
          <a:bodyPr/>
          <a:lstStyle/>
          <a:p>
            <a:fld id="{1A844680-F234-4B22-8EDC-6419E168A64B}" type="datetimeFigureOut">
              <a:rPr lang="en-IN" smtClean="0"/>
              <a:t>07-05-2023</a:t>
            </a:fld>
            <a:endParaRPr lang="en-IN"/>
          </a:p>
        </p:txBody>
      </p:sp>
      <p:sp>
        <p:nvSpPr>
          <p:cNvPr id="5" name="Footer Placeholder 4">
            <a:extLst>
              <a:ext uri="{FF2B5EF4-FFF2-40B4-BE49-F238E27FC236}">
                <a16:creationId xmlns:a16="http://schemas.microsoft.com/office/drawing/2014/main" id="{01F2738B-8465-F265-D3BE-5BDDB76953D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1039172-E84D-A4A9-1FEB-65565A5150AB}"/>
              </a:ext>
            </a:extLst>
          </p:cNvPr>
          <p:cNvSpPr>
            <a:spLocks noGrp="1"/>
          </p:cNvSpPr>
          <p:nvPr>
            <p:ph type="sldNum" sz="quarter" idx="12"/>
          </p:nvPr>
        </p:nvSpPr>
        <p:spPr/>
        <p:txBody>
          <a:bodyPr/>
          <a:lstStyle/>
          <a:p>
            <a:fld id="{50999E28-4BEB-41DE-9096-C225E3193DE4}" type="slidenum">
              <a:rPr lang="en-IN" smtClean="0"/>
              <a:t>‹#›</a:t>
            </a:fld>
            <a:endParaRPr lang="en-IN"/>
          </a:p>
        </p:txBody>
      </p:sp>
    </p:spTree>
    <p:extLst>
      <p:ext uri="{BB962C8B-B14F-4D97-AF65-F5344CB8AC3E}">
        <p14:creationId xmlns:p14="http://schemas.microsoft.com/office/powerpoint/2010/main" val="15723621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BB1AF2E-74DA-0E34-68E8-44EB98A6949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D24BC43-E2F2-9990-1C2B-C41BC973144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6D1377E-2B66-667F-973D-E8CF25DB077D}"/>
              </a:ext>
            </a:extLst>
          </p:cNvPr>
          <p:cNvSpPr>
            <a:spLocks noGrp="1"/>
          </p:cNvSpPr>
          <p:nvPr>
            <p:ph type="dt" sz="half" idx="10"/>
          </p:nvPr>
        </p:nvSpPr>
        <p:spPr/>
        <p:txBody>
          <a:bodyPr/>
          <a:lstStyle/>
          <a:p>
            <a:fld id="{1A844680-F234-4B22-8EDC-6419E168A64B}" type="datetimeFigureOut">
              <a:rPr lang="en-IN" smtClean="0"/>
              <a:t>07-05-2023</a:t>
            </a:fld>
            <a:endParaRPr lang="en-IN"/>
          </a:p>
        </p:txBody>
      </p:sp>
      <p:sp>
        <p:nvSpPr>
          <p:cNvPr id="5" name="Footer Placeholder 4">
            <a:extLst>
              <a:ext uri="{FF2B5EF4-FFF2-40B4-BE49-F238E27FC236}">
                <a16:creationId xmlns:a16="http://schemas.microsoft.com/office/drawing/2014/main" id="{C4653831-6883-5170-0DD4-A9E3C10B34C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CCF59B8-DB5E-E233-FB15-246C7B20196A}"/>
              </a:ext>
            </a:extLst>
          </p:cNvPr>
          <p:cNvSpPr>
            <a:spLocks noGrp="1"/>
          </p:cNvSpPr>
          <p:nvPr>
            <p:ph type="sldNum" sz="quarter" idx="12"/>
          </p:nvPr>
        </p:nvSpPr>
        <p:spPr/>
        <p:txBody>
          <a:bodyPr/>
          <a:lstStyle/>
          <a:p>
            <a:fld id="{50999E28-4BEB-41DE-9096-C225E3193DE4}" type="slidenum">
              <a:rPr lang="en-IN" smtClean="0"/>
              <a:t>‹#›</a:t>
            </a:fld>
            <a:endParaRPr lang="en-IN"/>
          </a:p>
        </p:txBody>
      </p:sp>
    </p:spTree>
    <p:extLst>
      <p:ext uri="{BB962C8B-B14F-4D97-AF65-F5344CB8AC3E}">
        <p14:creationId xmlns:p14="http://schemas.microsoft.com/office/powerpoint/2010/main" val="41004327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AF685-2851-04F6-8C54-B7B414EBC81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158211E-77CF-FFDA-297E-F9F4C1143A4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29EEA08-A157-EF22-F758-8EBBC8CBD408}"/>
              </a:ext>
            </a:extLst>
          </p:cNvPr>
          <p:cNvSpPr>
            <a:spLocks noGrp="1"/>
          </p:cNvSpPr>
          <p:nvPr>
            <p:ph type="dt" sz="half" idx="10"/>
          </p:nvPr>
        </p:nvSpPr>
        <p:spPr/>
        <p:txBody>
          <a:bodyPr/>
          <a:lstStyle/>
          <a:p>
            <a:fld id="{1A844680-F234-4B22-8EDC-6419E168A64B}" type="datetimeFigureOut">
              <a:rPr lang="en-IN" smtClean="0"/>
              <a:t>07-05-2023</a:t>
            </a:fld>
            <a:endParaRPr lang="en-IN"/>
          </a:p>
        </p:txBody>
      </p:sp>
      <p:sp>
        <p:nvSpPr>
          <p:cNvPr id="5" name="Footer Placeholder 4">
            <a:extLst>
              <a:ext uri="{FF2B5EF4-FFF2-40B4-BE49-F238E27FC236}">
                <a16:creationId xmlns:a16="http://schemas.microsoft.com/office/drawing/2014/main" id="{D935AA20-7032-D31C-8023-9FBBA36C045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FE9925E-E362-A1A0-A460-F268EA14E19D}"/>
              </a:ext>
            </a:extLst>
          </p:cNvPr>
          <p:cNvSpPr>
            <a:spLocks noGrp="1"/>
          </p:cNvSpPr>
          <p:nvPr>
            <p:ph type="sldNum" sz="quarter" idx="12"/>
          </p:nvPr>
        </p:nvSpPr>
        <p:spPr/>
        <p:txBody>
          <a:bodyPr/>
          <a:lstStyle/>
          <a:p>
            <a:fld id="{50999E28-4BEB-41DE-9096-C225E3193DE4}" type="slidenum">
              <a:rPr lang="en-IN" smtClean="0"/>
              <a:t>‹#›</a:t>
            </a:fld>
            <a:endParaRPr lang="en-IN"/>
          </a:p>
        </p:txBody>
      </p:sp>
    </p:spTree>
    <p:extLst>
      <p:ext uri="{BB962C8B-B14F-4D97-AF65-F5344CB8AC3E}">
        <p14:creationId xmlns:p14="http://schemas.microsoft.com/office/powerpoint/2010/main" val="39766921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05CC2B-F154-52A3-05DE-78C3D58E7C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A2ED8006-93E1-DD56-AEDC-47BA30755CF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FD79F50-A29A-17AB-1A0A-91EF2DDBEAAD}"/>
              </a:ext>
            </a:extLst>
          </p:cNvPr>
          <p:cNvSpPr>
            <a:spLocks noGrp="1"/>
          </p:cNvSpPr>
          <p:nvPr>
            <p:ph type="dt" sz="half" idx="10"/>
          </p:nvPr>
        </p:nvSpPr>
        <p:spPr/>
        <p:txBody>
          <a:bodyPr/>
          <a:lstStyle/>
          <a:p>
            <a:fld id="{1A844680-F234-4B22-8EDC-6419E168A64B}" type="datetimeFigureOut">
              <a:rPr lang="en-IN" smtClean="0"/>
              <a:t>07-05-2023</a:t>
            </a:fld>
            <a:endParaRPr lang="en-IN"/>
          </a:p>
        </p:txBody>
      </p:sp>
      <p:sp>
        <p:nvSpPr>
          <p:cNvPr id="5" name="Footer Placeholder 4">
            <a:extLst>
              <a:ext uri="{FF2B5EF4-FFF2-40B4-BE49-F238E27FC236}">
                <a16:creationId xmlns:a16="http://schemas.microsoft.com/office/drawing/2014/main" id="{6A132AAF-57E8-B956-3FC2-3DF468999CA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DA80D70-E122-0BC7-3172-C54C3BDC765D}"/>
              </a:ext>
            </a:extLst>
          </p:cNvPr>
          <p:cNvSpPr>
            <a:spLocks noGrp="1"/>
          </p:cNvSpPr>
          <p:nvPr>
            <p:ph type="sldNum" sz="quarter" idx="12"/>
          </p:nvPr>
        </p:nvSpPr>
        <p:spPr/>
        <p:txBody>
          <a:bodyPr/>
          <a:lstStyle/>
          <a:p>
            <a:fld id="{50999E28-4BEB-41DE-9096-C225E3193DE4}" type="slidenum">
              <a:rPr lang="en-IN" smtClean="0"/>
              <a:t>‹#›</a:t>
            </a:fld>
            <a:endParaRPr lang="en-IN"/>
          </a:p>
        </p:txBody>
      </p:sp>
    </p:spTree>
    <p:extLst>
      <p:ext uri="{BB962C8B-B14F-4D97-AF65-F5344CB8AC3E}">
        <p14:creationId xmlns:p14="http://schemas.microsoft.com/office/powerpoint/2010/main" val="38619352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A07B13-1E80-D7C2-07AF-292BA0AA648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0FBFB68-D518-3C48-52EC-F6B1EA79736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7F4FEDC9-3F58-4007-EFA2-B86E7F68B23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13CD63B3-AF25-6814-F48E-A7AB180FBF92}"/>
              </a:ext>
            </a:extLst>
          </p:cNvPr>
          <p:cNvSpPr>
            <a:spLocks noGrp="1"/>
          </p:cNvSpPr>
          <p:nvPr>
            <p:ph type="dt" sz="half" idx="10"/>
          </p:nvPr>
        </p:nvSpPr>
        <p:spPr/>
        <p:txBody>
          <a:bodyPr/>
          <a:lstStyle/>
          <a:p>
            <a:fld id="{1A844680-F234-4B22-8EDC-6419E168A64B}" type="datetimeFigureOut">
              <a:rPr lang="en-IN" smtClean="0"/>
              <a:t>07-05-2023</a:t>
            </a:fld>
            <a:endParaRPr lang="en-IN"/>
          </a:p>
        </p:txBody>
      </p:sp>
      <p:sp>
        <p:nvSpPr>
          <p:cNvPr id="6" name="Footer Placeholder 5">
            <a:extLst>
              <a:ext uri="{FF2B5EF4-FFF2-40B4-BE49-F238E27FC236}">
                <a16:creationId xmlns:a16="http://schemas.microsoft.com/office/drawing/2014/main" id="{D2654207-BF34-460B-210B-4A900F6505A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3A32DD3-6242-A0DE-95FB-D4BA8CC2B74D}"/>
              </a:ext>
            </a:extLst>
          </p:cNvPr>
          <p:cNvSpPr>
            <a:spLocks noGrp="1"/>
          </p:cNvSpPr>
          <p:nvPr>
            <p:ph type="sldNum" sz="quarter" idx="12"/>
          </p:nvPr>
        </p:nvSpPr>
        <p:spPr/>
        <p:txBody>
          <a:bodyPr/>
          <a:lstStyle/>
          <a:p>
            <a:fld id="{50999E28-4BEB-41DE-9096-C225E3193DE4}" type="slidenum">
              <a:rPr lang="en-IN" smtClean="0"/>
              <a:t>‹#›</a:t>
            </a:fld>
            <a:endParaRPr lang="en-IN"/>
          </a:p>
        </p:txBody>
      </p:sp>
    </p:spTree>
    <p:extLst>
      <p:ext uri="{BB962C8B-B14F-4D97-AF65-F5344CB8AC3E}">
        <p14:creationId xmlns:p14="http://schemas.microsoft.com/office/powerpoint/2010/main" val="15158259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28DF70-C26D-AF75-952F-346B8DF608A3}"/>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1CB0BE8-7067-8D59-29AF-2FD30B09FEC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73FF8BC-FE17-9ED2-47B1-85061841A4B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AFDBCEC9-0EF2-75BD-97EC-4489E68001B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BD2C240-A9E4-628E-46ED-8FBB02AFF9C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F243F88C-5174-0503-D23D-EF97DE8C8129}"/>
              </a:ext>
            </a:extLst>
          </p:cNvPr>
          <p:cNvSpPr>
            <a:spLocks noGrp="1"/>
          </p:cNvSpPr>
          <p:nvPr>
            <p:ph type="dt" sz="half" idx="10"/>
          </p:nvPr>
        </p:nvSpPr>
        <p:spPr/>
        <p:txBody>
          <a:bodyPr/>
          <a:lstStyle/>
          <a:p>
            <a:fld id="{1A844680-F234-4B22-8EDC-6419E168A64B}" type="datetimeFigureOut">
              <a:rPr lang="en-IN" smtClean="0"/>
              <a:t>07-05-2023</a:t>
            </a:fld>
            <a:endParaRPr lang="en-IN"/>
          </a:p>
        </p:txBody>
      </p:sp>
      <p:sp>
        <p:nvSpPr>
          <p:cNvPr id="8" name="Footer Placeholder 7">
            <a:extLst>
              <a:ext uri="{FF2B5EF4-FFF2-40B4-BE49-F238E27FC236}">
                <a16:creationId xmlns:a16="http://schemas.microsoft.com/office/drawing/2014/main" id="{9A6759C6-C84A-35C8-AB39-FC2F8A8E35FF}"/>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7A7ACCAB-5879-3073-B361-279FC66E613F}"/>
              </a:ext>
            </a:extLst>
          </p:cNvPr>
          <p:cNvSpPr>
            <a:spLocks noGrp="1"/>
          </p:cNvSpPr>
          <p:nvPr>
            <p:ph type="sldNum" sz="quarter" idx="12"/>
          </p:nvPr>
        </p:nvSpPr>
        <p:spPr/>
        <p:txBody>
          <a:bodyPr/>
          <a:lstStyle/>
          <a:p>
            <a:fld id="{50999E28-4BEB-41DE-9096-C225E3193DE4}" type="slidenum">
              <a:rPr lang="en-IN" smtClean="0"/>
              <a:t>‹#›</a:t>
            </a:fld>
            <a:endParaRPr lang="en-IN"/>
          </a:p>
        </p:txBody>
      </p:sp>
    </p:spTree>
    <p:extLst>
      <p:ext uri="{BB962C8B-B14F-4D97-AF65-F5344CB8AC3E}">
        <p14:creationId xmlns:p14="http://schemas.microsoft.com/office/powerpoint/2010/main" val="26779705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6D8430-B72E-C78B-CB2A-AD83D324E213}"/>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676BE8AD-AD02-B686-6980-FF1EBF669F6F}"/>
              </a:ext>
            </a:extLst>
          </p:cNvPr>
          <p:cNvSpPr>
            <a:spLocks noGrp="1"/>
          </p:cNvSpPr>
          <p:nvPr>
            <p:ph type="dt" sz="half" idx="10"/>
          </p:nvPr>
        </p:nvSpPr>
        <p:spPr/>
        <p:txBody>
          <a:bodyPr/>
          <a:lstStyle/>
          <a:p>
            <a:fld id="{1A844680-F234-4B22-8EDC-6419E168A64B}" type="datetimeFigureOut">
              <a:rPr lang="en-IN" smtClean="0"/>
              <a:t>07-05-2023</a:t>
            </a:fld>
            <a:endParaRPr lang="en-IN"/>
          </a:p>
        </p:txBody>
      </p:sp>
      <p:sp>
        <p:nvSpPr>
          <p:cNvPr id="4" name="Footer Placeholder 3">
            <a:extLst>
              <a:ext uri="{FF2B5EF4-FFF2-40B4-BE49-F238E27FC236}">
                <a16:creationId xmlns:a16="http://schemas.microsoft.com/office/drawing/2014/main" id="{E870BF71-D5E2-D21B-9606-427F7B9F4BB5}"/>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0EC42E70-3CDD-07AE-07C8-B74F53FB82E4}"/>
              </a:ext>
            </a:extLst>
          </p:cNvPr>
          <p:cNvSpPr>
            <a:spLocks noGrp="1"/>
          </p:cNvSpPr>
          <p:nvPr>
            <p:ph type="sldNum" sz="quarter" idx="12"/>
          </p:nvPr>
        </p:nvSpPr>
        <p:spPr/>
        <p:txBody>
          <a:bodyPr/>
          <a:lstStyle/>
          <a:p>
            <a:fld id="{50999E28-4BEB-41DE-9096-C225E3193DE4}" type="slidenum">
              <a:rPr lang="en-IN" smtClean="0"/>
              <a:t>‹#›</a:t>
            </a:fld>
            <a:endParaRPr lang="en-IN"/>
          </a:p>
        </p:txBody>
      </p:sp>
    </p:spTree>
    <p:extLst>
      <p:ext uri="{BB962C8B-B14F-4D97-AF65-F5344CB8AC3E}">
        <p14:creationId xmlns:p14="http://schemas.microsoft.com/office/powerpoint/2010/main" val="9519622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B9D5B6A-4AA9-3EAD-A799-0378A629E103}"/>
              </a:ext>
            </a:extLst>
          </p:cNvPr>
          <p:cNvSpPr>
            <a:spLocks noGrp="1"/>
          </p:cNvSpPr>
          <p:nvPr>
            <p:ph type="dt" sz="half" idx="10"/>
          </p:nvPr>
        </p:nvSpPr>
        <p:spPr/>
        <p:txBody>
          <a:bodyPr/>
          <a:lstStyle/>
          <a:p>
            <a:fld id="{1A844680-F234-4B22-8EDC-6419E168A64B}" type="datetimeFigureOut">
              <a:rPr lang="en-IN" smtClean="0"/>
              <a:t>07-05-2023</a:t>
            </a:fld>
            <a:endParaRPr lang="en-IN"/>
          </a:p>
        </p:txBody>
      </p:sp>
      <p:sp>
        <p:nvSpPr>
          <p:cNvPr id="3" name="Footer Placeholder 2">
            <a:extLst>
              <a:ext uri="{FF2B5EF4-FFF2-40B4-BE49-F238E27FC236}">
                <a16:creationId xmlns:a16="http://schemas.microsoft.com/office/drawing/2014/main" id="{5A2A1E7B-2B73-4406-F5C9-24CBE4961EE9}"/>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6C031B0A-3B2E-D881-6579-432FF6E2F735}"/>
              </a:ext>
            </a:extLst>
          </p:cNvPr>
          <p:cNvSpPr>
            <a:spLocks noGrp="1"/>
          </p:cNvSpPr>
          <p:nvPr>
            <p:ph type="sldNum" sz="quarter" idx="12"/>
          </p:nvPr>
        </p:nvSpPr>
        <p:spPr/>
        <p:txBody>
          <a:bodyPr/>
          <a:lstStyle/>
          <a:p>
            <a:fld id="{50999E28-4BEB-41DE-9096-C225E3193DE4}" type="slidenum">
              <a:rPr lang="en-IN" smtClean="0"/>
              <a:t>‹#›</a:t>
            </a:fld>
            <a:endParaRPr lang="en-IN"/>
          </a:p>
        </p:txBody>
      </p:sp>
    </p:spTree>
    <p:extLst>
      <p:ext uri="{BB962C8B-B14F-4D97-AF65-F5344CB8AC3E}">
        <p14:creationId xmlns:p14="http://schemas.microsoft.com/office/powerpoint/2010/main" val="6791964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219E0-DE10-B51C-2AFC-700CF00DC77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C8B8E324-BF39-38F6-6FDB-E7C03069A90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231FD7D6-DB12-8EB9-C6BA-FD5F723649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C0E770C-F49F-A0F7-4707-F644B9BCEEAE}"/>
              </a:ext>
            </a:extLst>
          </p:cNvPr>
          <p:cNvSpPr>
            <a:spLocks noGrp="1"/>
          </p:cNvSpPr>
          <p:nvPr>
            <p:ph type="dt" sz="half" idx="10"/>
          </p:nvPr>
        </p:nvSpPr>
        <p:spPr/>
        <p:txBody>
          <a:bodyPr/>
          <a:lstStyle/>
          <a:p>
            <a:fld id="{1A844680-F234-4B22-8EDC-6419E168A64B}" type="datetimeFigureOut">
              <a:rPr lang="en-IN" smtClean="0"/>
              <a:t>07-05-2023</a:t>
            </a:fld>
            <a:endParaRPr lang="en-IN"/>
          </a:p>
        </p:txBody>
      </p:sp>
      <p:sp>
        <p:nvSpPr>
          <p:cNvPr id="6" name="Footer Placeholder 5">
            <a:extLst>
              <a:ext uri="{FF2B5EF4-FFF2-40B4-BE49-F238E27FC236}">
                <a16:creationId xmlns:a16="http://schemas.microsoft.com/office/drawing/2014/main" id="{99E2F070-D5F0-3F1B-A718-37425A9F904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AB1593F-5A4D-F044-987A-A9DCE4EFD937}"/>
              </a:ext>
            </a:extLst>
          </p:cNvPr>
          <p:cNvSpPr>
            <a:spLocks noGrp="1"/>
          </p:cNvSpPr>
          <p:nvPr>
            <p:ph type="sldNum" sz="quarter" idx="12"/>
          </p:nvPr>
        </p:nvSpPr>
        <p:spPr/>
        <p:txBody>
          <a:bodyPr/>
          <a:lstStyle/>
          <a:p>
            <a:fld id="{50999E28-4BEB-41DE-9096-C225E3193DE4}" type="slidenum">
              <a:rPr lang="en-IN" smtClean="0"/>
              <a:t>‹#›</a:t>
            </a:fld>
            <a:endParaRPr lang="en-IN"/>
          </a:p>
        </p:txBody>
      </p:sp>
    </p:spTree>
    <p:extLst>
      <p:ext uri="{BB962C8B-B14F-4D97-AF65-F5344CB8AC3E}">
        <p14:creationId xmlns:p14="http://schemas.microsoft.com/office/powerpoint/2010/main" val="28337272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9E7785-1C66-197B-AB59-2C3A2D8EE20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FDDD1E05-A23B-45D0-DDFB-0169843D71F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65AFF362-9144-4836-D263-A8CEB00DFC9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25B749A-85DB-A510-1175-BA6A549D1022}"/>
              </a:ext>
            </a:extLst>
          </p:cNvPr>
          <p:cNvSpPr>
            <a:spLocks noGrp="1"/>
          </p:cNvSpPr>
          <p:nvPr>
            <p:ph type="dt" sz="half" idx="10"/>
          </p:nvPr>
        </p:nvSpPr>
        <p:spPr/>
        <p:txBody>
          <a:bodyPr/>
          <a:lstStyle/>
          <a:p>
            <a:fld id="{1A844680-F234-4B22-8EDC-6419E168A64B}" type="datetimeFigureOut">
              <a:rPr lang="en-IN" smtClean="0"/>
              <a:t>07-05-2023</a:t>
            </a:fld>
            <a:endParaRPr lang="en-IN"/>
          </a:p>
        </p:txBody>
      </p:sp>
      <p:sp>
        <p:nvSpPr>
          <p:cNvPr id="6" name="Footer Placeholder 5">
            <a:extLst>
              <a:ext uri="{FF2B5EF4-FFF2-40B4-BE49-F238E27FC236}">
                <a16:creationId xmlns:a16="http://schemas.microsoft.com/office/drawing/2014/main" id="{62EFD3E7-6C41-7131-C18D-C5D9B15E487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E4EB244-22CA-59B9-C6A1-3B6FCDD725E8}"/>
              </a:ext>
            </a:extLst>
          </p:cNvPr>
          <p:cNvSpPr>
            <a:spLocks noGrp="1"/>
          </p:cNvSpPr>
          <p:nvPr>
            <p:ph type="sldNum" sz="quarter" idx="12"/>
          </p:nvPr>
        </p:nvSpPr>
        <p:spPr/>
        <p:txBody>
          <a:bodyPr/>
          <a:lstStyle/>
          <a:p>
            <a:fld id="{50999E28-4BEB-41DE-9096-C225E3193DE4}" type="slidenum">
              <a:rPr lang="en-IN" smtClean="0"/>
              <a:t>‹#›</a:t>
            </a:fld>
            <a:endParaRPr lang="en-IN"/>
          </a:p>
        </p:txBody>
      </p:sp>
    </p:spTree>
    <p:extLst>
      <p:ext uri="{BB962C8B-B14F-4D97-AF65-F5344CB8AC3E}">
        <p14:creationId xmlns:p14="http://schemas.microsoft.com/office/powerpoint/2010/main" val="2057793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hyperlink" Target="https://www.pexels.com/photo/pizza-2619967/" TargetMode="Externa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37000"/>
            <a:lum/>
            <a:extLst>
              <a:ext uri="{837473B0-CC2E-450A-ABE3-18F120FF3D39}">
                <a1611:picAttrSrcUrl xmlns:a1611="http://schemas.microsoft.com/office/drawing/2016/11/main" r:id="rId14"/>
              </a:ext>
            </a:extLst>
          </a:blip>
          <a:srcRect/>
          <a:stretch>
            <a:fillRect t="-9000" b="-9000"/>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11C04B1-26EF-96EA-2E6E-E42A05B33B6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0A55478-1B28-991D-CC02-F18557EA9B9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DAE880F-B516-BD02-7209-978DA8CEAFB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A844680-F234-4B22-8EDC-6419E168A64B}" type="datetimeFigureOut">
              <a:rPr lang="en-IN" smtClean="0"/>
              <a:t>07-05-2023</a:t>
            </a:fld>
            <a:endParaRPr lang="en-IN"/>
          </a:p>
        </p:txBody>
      </p:sp>
      <p:sp>
        <p:nvSpPr>
          <p:cNvPr id="5" name="Footer Placeholder 4">
            <a:extLst>
              <a:ext uri="{FF2B5EF4-FFF2-40B4-BE49-F238E27FC236}">
                <a16:creationId xmlns:a16="http://schemas.microsoft.com/office/drawing/2014/main" id="{4AAB87F6-F24F-448F-0EEE-4625A901F06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76BC65BB-DC90-0513-C5F4-A0B5495F1FD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0999E28-4BEB-41DE-9096-C225E3193DE4}" type="slidenum">
              <a:rPr lang="en-IN" smtClean="0"/>
              <a:t>‹#›</a:t>
            </a:fld>
            <a:endParaRPr lang="en-IN"/>
          </a:p>
        </p:txBody>
      </p:sp>
    </p:spTree>
    <p:extLst>
      <p:ext uri="{BB962C8B-B14F-4D97-AF65-F5344CB8AC3E}">
        <p14:creationId xmlns:p14="http://schemas.microsoft.com/office/powerpoint/2010/main" val="15714616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s://www.pexels.com/photo/pizza-2619967/" TargetMode="External"/><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pexels.com/photo/pizza-2619967/" TargetMode="External"/><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pexels.com/photo/pizza-2619967/" TargetMode="External"/><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www.pexels.com/photo/pizza-2619967/" TargetMode="External"/><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62702C-0191-E48E-797B-545AA6F93DAD}"/>
              </a:ext>
            </a:extLst>
          </p:cNvPr>
          <p:cNvSpPr>
            <a:spLocks noGrp="1"/>
          </p:cNvSpPr>
          <p:nvPr>
            <p:ph type="ctrTitle"/>
          </p:nvPr>
        </p:nvSpPr>
        <p:spPr>
          <a:xfrm>
            <a:off x="1477106" y="0"/>
            <a:ext cx="9791113" cy="3970142"/>
          </a:xfrm>
        </p:spPr>
        <p:txBody>
          <a:bodyPr>
            <a:normAutofit/>
          </a:bodyPr>
          <a:lstStyle/>
          <a:p>
            <a:r>
              <a:rPr lang="en-IN" dirty="0">
                <a:solidFill>
                  <a:srgbClr val="C00000"/>
                </a:solidFill>
                <a:latin typeface="Footlight MT Light" panose="0204060206030A020304" pitchFamily="18" charset="0"/>
              </a:rPr>
              <a:t>Analysing Pizza sales dataset (using MySQL)</a:t>
            </a:r>
          </a:p>
        </p:txBody>
      </p:sp>
    </p:spTree>
    <p:extLst>
      <p:ext uri="{BB962C8B-B14F-4D97-AF65-F5344CB8AC3E}">
        <p14:creationId xmlns:p14="http://schemas.microsoft.com/office/powerpoint/2010/main" val="11667926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9000"/>
            <a:lum/>
            <a:extLst>
              <a:ext uri="{837473B0-CC2E-450A-ABE3-18F120FF3D39}">
                <a1611:picAttrSrcUrl xmlns:a1611="http://schemas.microsoft.com/office/drawing/2016/11/main" r:id="rId3"/>
              </a:ext>
            </a:extLst>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4E2617-41F3-8685-0634-89530689CE0A}"/>
              </a:ext>
            </a:extLst>
          </p:cNvPr>
          <p:cNvSpPr>
            <a:spLocks noGrp="1"/>
          </p:cNvSpPr>
          <p:nvPr>
            <p:ph type="title"/>
          </p:nvPr>
        </p:nvSpPr>
        <p:spPr/>
        <p:txBody>
          <a:bodyPr/>
          <a:lstStyle/>
          <a:p>
            <a:r>
              <a:rPr lang="en-IN" dirty="0">
                <a:solidFill>
                  <a:srgbClr val="C00000"/>
                </a:solidFill>
              </a:rPr>
              <a:t>                             </a:t>
            </a:r>
            <a:r>
              <a:rPr lang="en-IN" b="1" dirty="0">
                <a:solidFill>
                  <a:srgbClr val="C00000"/>
                </a:solidFill>
              </a:rPr>
              <a:t>Case study </a:t>
            </a:r>
          </a:p>
        </p:txBody>
      </p:sp>
      <p:sp>
        <p:nvSpPr>
          <p:cNvPr id="3" name="Content Placeholder 2">
            <a:extLst>
              <a:ext uri="{FF2B5EF4-FFF2-40B4-BE49-F238E27FC236}">
                <a16:creationId xmlns:a16="http://schemas.microsoft.com/office/drawing/2014/main" id="{3792AC3F-F855-8096-A5A2-3B22D36764DF}"/>
              </a:ext>
            </a:extLst>
          </p:cNvPr>
          <p:cNvSpPr>
            <a:spLocks noGrp="1"/>
          </p:cNvSpPr>
          <p:nvPr>
            <p:ph idx="1"/>
          </p:nvPr>
        </p:nvSpPr>
        <p:spPr>
          <a:xfrm>
            <a:off x="838200" y="1690688"/>
            <a:ext cx="10515600" cy="4486275"/>
          </a:xfrm>
        </p:spPr>
        <p:txBody>
          <a:bodyPr>
            <a:normAutofit/>
          </a:bodyPr>
          <a:lstStyle/>
          <a:p>
            <a:pPr marR="0" indent="0">
              <a:lnSpc>
                <a:spcPct val="107000"/>
              </a:lnSpc>
              <a:spcBef>
                <a:spcPts val="0"/>
              </a:spcBef>
              <a:spcAft>
                <a:spcPts val="0"/>
              </a:spcAft>
              <a:buNone/>
            </a:pPr>
            <a:r>
              <a:rPr lang="en-IN" sz="2200" kern="100" dirty="0">
                <a:effectLst/>
                <a:latin typeface="Footlight MT Light" panose="0204060206030A020304" pitchFamily="18" charset="0"/>
                <a:ea typeface="Calibri" panose="020F0502020204030204" pitchFamily="34" charset="0"/>
                <a:cs typeface="Times New Roman" panose="02020603050405020304" pitchFamily="18" charset="0"/>
              </a:rPr>
              <a:t>The pizza industry is a dynamic and thriving market that has undergone significant growth in recent years, with a multitude of players vying for a share of the market. Pizza remains a </a:t>
            </a:r>
            <a:r>
              <a:rPr lang="en-IN" sz="2200" kern="100" dirty="0">
                <a:latin typeface="Footlight MT Light" panose="0204060206030A020304" pitchFamily="18" charset="0"/>
                <a:ea typeface="Calibri" panose="020F0502020204030204" pitchFamily="34" charset="0"/>
                <a:cs typeface="Times New Roman" panose="02020603050405020304" pitchFamily="18" charset="0"/>
              </a:rPr>
              <a:t>favourite</a:t>
            </a:r>
            <a:r>
              <a:rPr lang="en-IN" sz="2200" kern="100" dirty="0">
                <a:effectLst/>
                <a:latin typeface="Footlight MT Light" panose="0204060206030A020304" pitchFamily="18" charset="0"/>
                <a:ea typeface="Calibri" panose="020F0502020204030204" pitchFamily="34" charset="0"/>
                <a:cs typeface="Times New Roman" panose="02020603050405020304" pitchFamily="18" charset="0"/>
              </a:rPr>
              <a:t> food choice for many consumers, with the industry constantly innovating to meet changing tastes and preferences. The industry faces various challenges, including rising ingredient costs, labour shortages, and increased competition, but remains resilient in the face of these obstacles.</a:t>
            </a:r>
          </a:p>
          <a:p>
            <a:pPr marR="0" indent="0">
              <a:lnSpc>
                <a:spcPct val="107000"/>
              </a:lnSpc>
              <a:spcBef>
                <a:spcPts val="0"/>
              </a:spcBef>
              <a:spcAft>
                <a:spcPts val="800"/>
              </a:spcAft>
              <a:buNone/>
            </a:pPr>
            <a:endParaRPr lang="en-US" sz="2200" kern="100" dirty="0">
              <a:effectLst/>
              <a:latin typeface="Footlight MT Light" panose="0204060206030A020304" pitchFamily="18" charset="0"/>
              <a:ea typeface="Calibri" panose="020F0502020204030204" pitchFamily="34" charset="0"/>
              <a:cs typeface="Times New Roman" panose="02020603050405020304" pitchFamily="18" charset="0"/>
            </a:endParaRPr>
          </a:p>
          <a:p>
            <a:pPr marR="0" indent="0">
              <a:lnSpc>
                <a:spcPct val="107000"/>
              </a:lnSpc>
              <a:spcBef>
                <a:spcPts val="0"/>
              </a:spcBef>
              <a:spcAft>
                <a:spcPts val="800"/>
              </a:spcAft>
              <a:buNone/>
            </a:pPr>
            <a:r>
              <a:rPr lang="en-US" sz="2200" kern="100" dirty="0">
                <a:effectLst/>
                <a:latin typeface="Footlight MT Light" panose="0204060206030A020304" pitchFamily="18" charset="0"/>
                <a:ea typeface="Calibri" panose="020F0502020204030204" pitchFamily="34" charset="0"/>
                <a:cs typeface="Times New Roman" panose="02020603050405020304" pitchFamily="18" charset="0"/>
              </a:rPr>
              <a:t>I, the CEO of this thriving industry is asking you to assist my team in making major decisions in </a:t>
            </a:r>
            <a:r>
              <a:rPr lang="en-IN" sz="2200" kern="100" dirty="0">
                <a:effectLst/>
                <a:latin typeface="Footlight MT Light" panose="0204060206030A020304" pitchFamily="18" charset="0"/>
                <a:ea typeface="Calibri" panose="020F0502020204030204" pitchFamily="34" charset="0"/>
                <a:cs typeface="Times New Roman" panose="02020603050405020304" pitchFamily="18" charset="0"/>
              </a:rPr>
              <a:t>identifying the KPIs that can help me grow my business and share a basic report to share with wider businesses, helping to drive growth and success in this competitive market.</a:t>
            </a:r>
          </a:p>
          <a:p>
            <a:endParaRPr lang="en-IN" dirty="0">
              <a:solidFill>
                <a:schemeClr val="accent1"/>
              </a:solidFill>
            </a:endParaRPr>
          </a:p>
        </p:txBody>
      </p:sp>
    </p:spTree>
    <p:extLst>
      <p:ext uri="{BB962C8B-B14F-4D97-AF65-F5344CB8AC3E}">
        <p14:creationId xmlns:p14="http://schemas.microsoft.com/office/powerpoint/2010/main" val="28359439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F75FB1-7A1E-FB27-B0C6-98155C94D16B}"/>
              </a:ext>
            </a:extLst>
          </p:cNvPr>
          <p:cNvSpPr>
            <a:spLocks noGrp="1"/>
          </p:cNvSpPr>
          <p:nvPr>
            <p:ph type="title"/>
          </p:nvPr>
        </p:nvSpPr>
        <p:spPr>
          <a:xfrm>
            <a:off x="838200" y="196655"/>
            <a:ext cx="10515600" cy="1325563"/>
          </a:xfrm>
        </p:spPr>
        <p:txBody>
          <a:bodyPr/>
          <a:lstStyle/>
          <a:p>
            <a:r>
              <a:rPr lang="en-IN" dirty="0"/>
              <a:t>                   </a:t>
            </a:r>
            <a:r>
              <a:rPr lang="en-IN" dirty="0">
                <a:solidFill>
                  <a:srgbClr val="C00000"/>
                </a:solidFill>
              </a:rPr>
              <a:t>Tables and Connections </a:t>
            </a:r>
          </a:p>
        </p:txBody>
      </p:sp>
      <p:pic>
        <p:nvPicPr>
          <p:cNvPr id="5" name="Content Placeholder 4">
            <a:extLst>
              <a:ext uri="{FF2B5EF4-FFF2-40B4-BE49-F238E27FC236}">
                <a16:creationId xmlns:a16="http://schemas.microsoft.com/office/drawing/2014/main" id="{DEA0E24B-D0E9-30EC-3A7C-B24C5ED48B8A}"/>
              </a:ext>
            </a:extLst>
          </p:cNvPr>
          <p:cNvPicPr>
            <a:picLocks noGrp="1" noChangeAspect="1"/>
          </p:cNvPicPr>
          <p:nvPr>
            <p:ph idx="1"/>
          </p:nvPr>
        </p:nvPicPr>
        <p:blipFill>
          <a:blip r:embed="rId2"/>
          <a:stretch>
            <a:fillRect/>
          </a:stretch>
        </p:blipFill>
        <p:spPr>
          <a:xfrm>
            <a:off x="2105891" y="1344325"/>
            <a:ext cx="9060872" cy="5181166"/>
          </a:xfrm>
        </p:spPr>
      </p:pic>
    </p:spTree>
    <p:extLst>
      <p:ext uri="{BB962C8B-B14F-4D97-AF65-F5344CB8AC3E}">
        <p14:creationId xmlns:p14="http://schemas.microsoft.com/office/powerpoint/2010/main" val="35080185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9000"/>
            <a:lum/>
            <a:extLst>
              <a:ext uri="{837473B0-CC2E-450A-ABE3-18F120FF3D39}">
                <a1611:picAttrSrcUrl xmlns:a1611="http://schemas.microsoft.com/office/drawing/2016/11/main" r:id="rId3"/>
              </a:ext>
            </a:extLst>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1CAFC8-5113-DC60-1781-DAA61229E374}"/>
              </a:ext>
            </a:extLst>
          </p:cNvPr>
          <p:cNvSpPr>
            <a:spLocks noGrp="1"/>
          </p:cNvSpPr>
          <p:nvPr>
            <p:ph type="title"/>
          </p:nvPr>
        </p:nvSpPr>
        <p:spPr>
          <a:xfrm>
            <a:off x="838200" y="0"/>
            <a:ext cx="10515600" cy="1325563"/>
          </a:xfrm>
        </p:spPr>
        <p:txBody>
          <a:bodyPr/>
          <a:lstStyle/>
          <a:p>
            <a:r>
              <a:rPr lang="en-IN" dirty="0">
                <a:solidFill>
                  <a:srgbClr val="C00000"/>
                </a:solidFill>
              </a:rPr>
              <a:t>MySQL functions used in this report:</a:t>
            </a:r>
          </a:p>
        </p:txBody>
      </p:sp>
      <p:sp>
        <p:nvSpPr>
          <p:cNvPr id="3" name="Content Placeholder 2">
            <a:extLst>
              <a:ext uri="{FF2B5EF4-FFF2-40B4-BE49-F238E27FC236}">
                <a16:creationId xmlns:a16="http://schemas.microsoft.com/office/drawing/2014/main" id="{8E6F9984-69F5-1CCD-756E-CADBA7095566}"/>
              </a:ext>
            </a:extLst>
          </p:cNvPr>
          <p:cNvSpPr>
            <a:spLocks noGrp="1"/>
          </p:cNvSpPr>
          <p:nvPr>
            <p:ph idx="1"/>
          </p:nvPr>
        </p:nvSpPr>
        <p:spPr>
          <a:xfrm>
            <a:off x="360218" y="1325563"/>
            <a:ext cx="11145982" cy="5172219"/>
          </a:xfrm>
        </p:spPr>
        <p:txBody>
          <a:bodyPr>
            <a:normAutofit fontScale="92500" lnSpcReduction="20000"/>
          </a:bodyPr>
          <a:lstStyle/>
          <a:p>
            <a:pPr marL="0" marR="0">
              <a:lnSpc>
                <a:spcPct val="107000"/>
              </a:lnSpc>
              <a:spcBef>
                <a:spcPts val="0"/>
              </a:spcBef>
              <a:spcAft>
                <a:spcPts val="800"/>
              </a:spcAft>
            </a:pPr>
            <a:r>
              <a:rPr lang="en-IN" sz="2100" kern="100" dirty="0">
                <a:effectLst/>
                <a:latin typeface="Calibri" panose="020F0502020204030204" pitchFamily="34" charset="0"/>
                <a:ea typeface="Calibri" panose="020F0502020204030204" pitchFamily="34" charset="0"/>
                <a:cs typeface="Times New Roman" panose="02020603050405020304" pitchFamily="18" charset="0"/>
              </a:rPr>
              <a:t>ADD COLUMN for adding a new column to a table</a:t>
            </a:r>
          </a:p>
          <a:p>
            <a:pPr marL="0" marR="0">
              <a:lnSpc>
                <a:spcPct val="107000"/>
              </a:lnSpc>
              <a:spcBef>
                <a:spcPts val="0"/>
              </a:spcBef>
              <a:spcAft>
                <a:spcPts val="800"/>
              </a:spcAft>
            </a:pPr>
            <a:r>
              <a:rPr lang="en-IN" sz="2100" kern="100" dirty="0">
                <a:effectLst/>
                <a:latin typeface="Calibri" panose="020F0502020204030204" pitchFamily="34" charset="0"/>
                <a:ea typeface="Calibri" panose="020F0502020204030204" pitchFamily="34" charset="0"/>
                <a:cs typeface="Times New Roman" panose="02020603050405020304" pitchFamily="18" charset="0"/>
              </a:rPr>
              <a:t>UPDATE for updating the values in a table</a:t>
            </a:r>
          </a:p>
          <a:p>
            <a:pPr marL="0" marR="0">
              <a:lnSpc>
                <a:spcPct val="107000"/>
              </a:lnSpc>
              <a:spcBef>
                <a:spcPts val="0"/>
              </a:spcBef>
              <a:spcAft>
                <a:spcPts val="800"/>
              </a:spcAft>
            </a:pPr>
            <a:r>
              <a:rPr lang="en-IN" sz="2100" kern="100" dirty="0">
                <a:effectLst/>
                <a:latin typeface="Calibri" panose="020F0502020204030204" pitchFamily="34" charset="0"/>
                <a:ea typeface="Calibri" panose="020F0502020204030204" pitchFamily="34" charset="0"/>
                <a:cs typeface="Times New Roman" panose="02020603050405020304" pitchFamily="18" charset="0"/>
              </a:rPr>
              <a:t>DAYNAME() for extracting the day name from a date</a:t>
            </a:r>
          </a:p>
          <a:p>
            <a:pPr marL="0" marR="0">
              <a:lnSpc>
                <a:spcPct val="107000"/>
              </a:lnSpc>
              <a:spcBef>
                <a:spcPts val="0"/>
              </a:spcBef>
              <a:spcAft>
                <a:spcPts val="800"/>
              </a:spcAft>
            </a:pPr>
            <a:r>
              <a:rPr lang="en-IN" sz="2100" kern="100" dirty="0">
                <a:effectLst/>
                <a:latin typeface="Calibri" panose="020F0502020204030204" pitchFamily="34" charset="0"/>
                <a:ea typeface="Calibri" panose="020F0502020204030204" pitchFamily="34" charset="0"/>
                <a:cs typeface="Times New Roman" panose="02020603050405020304" pitchFamily="18" charset="0"/>
              </a:rPr>
              <a:t>LOWER() for converting a string to lowercase</a:t>
            </a:r>
          </a:p>
          <a:p>
            <a:pPr marL="0" marR="0">
              <a:lnSpc>
                <a:spcPct val="107000"/>
              </a:lnSpc>
              <a:spcBef>
                <a:spcPts val="0"/>
              </a:spcBef>
              <a:spcAft>
                <a:spcPts val="800"/>
              </a:spcAft>
            </a:pPr>
            <a:r>
              <a:rPr lang="en-IN" sz="2100" kern="100" dirty="0">
                <a:effectLst/>
                <a:latin typeface="Calibri" panose="020F0502020204030204" pitchFamily="34" charset="0"/>
                <a:ea typeface="Calibri" panose="020F0502020204030204" pitchFamily="34" charset="0"/>
                <a:cs typeface="Times New Roman" panose="02020603050405020304" pitchFamily="18" charset="0"/>
              </a:rPr>
              <a:t>LEFT() for extracting a specified number of characters from the beginning of a string</a:t>
            </a:r>
          </a:p>
          <a:p>
            <a:pPr marL="0" marR="0">
              <a:lnSpc>
                <a:spcPct val="107000"/>
              </a:lnSpc>
              <a:spcBef>
                <a:spcPts val="0"/>
              </a:spcBef>
              <a:spcAft>
                <a:spcPts val="800"/>
              </a:spcAft>
            </a:pPr>
            <a:r>
              <a:rPr lang="en-IN" sz="2100" kern="100" dirty="0">
                <a:effectLst/>
                <a:latin typeface="Calibri" panose="020F0502020204030204" pitchFamily="34" charset="0"/>
                <a:ea typeface="Calibri" panose="020F0502020204030204" pitchFamily="34" charset="0"/>
                <a:cs typeface="Times New Roman" panose="02020603050405020304" pitchFamily="18" charset="0"/>
              </a:rPr>
              <a:t>RIGHT() for extracting a specified number of characters from the end of a string</a:t>
            </a:r>
          </a:p>
          <a:p>
            <a:pPr marL="0" marR="0">
              <a:lnSpc>
                <a:spcPct val="107000"/>
              </a:lnSpc>
              <a:spcBef>
                <a:spcPts val="0"/>
              </a:spcBef>
              <a:spcAft>
                <a:spcPts val="800"/>
              </a:spcAft>
            </a:pPr>
            <a:r>
              <a:rPr lang="en-IN" sz="2100" kern="100" dirty="0">
                <a:effectLst/>
                <a:latin typeface="Calibri" panose="020F0502020204030204" pitchFamily="34" charset="0"/>
                <a:ea typeface="Calibri" panose="020F0502020204030204" pitchFamily="34" charset="0"/>
                <a:cs typeface="Times New Roman" panose="02020603050405020304" pitchFamily="18" charset="0"/>
              </a:rPr>
              <a:t>CONCAT() for concatenating two or more strings</a:t>
            </a:r>
          </a:p>
          <a:p>
            <a:pPr marL="0" marR="0">
              <a:lnSpc>
                <a:spcPct val="107000"/>
              </a:lnSpc>
              <a:spcBef>
                <a:spcPts val="0"/>
              </a:spcBef>
              <a:spcAft>
                <a:spcPts val="800"/>
              </a:spcAft>
            </a:pPr>
            <a:r>
              <a:rPr lang="en-IN" sz="2100" kern="100" dirty="0">
                <a:effectLst/>
                <a:latin typeface="Calibri" panose="020F0502020204030204" pitchFamily="34" charset="0"/>
                <a:ea typeface="Calibri" panose="020F0502020204030204" pitchFamily="34" charset="0"/>
                <a:cs typeface="Times New Roman" panose="02020603050405020304" pitchFamily="18" charset="0"/>
              </a:rPr>
              <a:t>SUM() for calculating the sum of a column</a:t>
            </a:r>
          </a:p>
          <a:p>
            <a:pPr marL="0" marR="0">
              <a:lnSpc>
                <a:spcPct val="107000"/>
              </a:lnSpc>
              <a:spcBef>
                <a:spcPts val="0"/>
              </a:spcBef>
              <a:spcAft>
                <a:spcPts val="800"/>
              </a:spcAft>
            </a:pPr>
            <a:r>
              <a:rPr lang="en-IN" sz="2100" kern="100" dirty="0">
                <a:effectLst/>
                <a:latin typeface="Calibri" panose="020F0502020204030204" pitchFamily="34" charset="0"/>
                <a:ea typeface="Calibri" panose="020F0502020204030204" pitchFamily="34" charset="0"/>
                <a:cs typeface="Times New Roman" panose="02020603050405020304" pitchFamily="18" charset="0"/>
              </a:rPr>
              <a:t>GROUP BY for grouping the result set based on one or more columns</a:t>
            </a:r>
          </a:p>
          <a:p>
            <a:pPr marL="0" marR="0">
              <a:lnSpc>
                <a:spcPct val="107000"/>
              </a:lnSpc>
              <a:spcBef>
                <a:spcPts val="0"/>
              </a:spcBef>
              <a:spcAft>
                <a:spcPts val="800"/>
              </a:spcAft>
            </a:pPr>
            <a:r>
              <a:rPr lang="en-IN" sz="2100" kern="100" dirty="0">
                <a:effectLst/>
                <a:latin typeface="Calibri" panose="020F0502020204030204" pitchFamily="34" charset="0"/>
                <a:ea typeface="Calibri" panose="020F0502020204030204" pitchFamily="34" charset="0"/>
                <a:cs typeface="Times New Roman" panose="02020603050405020304" pitchFamily="18" charset="0"/>
              </a:rPr>
              <a:t>ORDER BY for sorting the result set by one or more columns</a:t>
            </a:r>
          </a:p>
          <a:p>
            <a:pPr marL="0" marR="0">
              <a:lnSpc>
                <a:spcPct val="107000"/>
              </a:lnSpc>
              <a:spcBef>
                <a:spcPts val="0"/>
              </a:spcBef>
              <a:spcAft>
                <a:spcPts val="800"/>
              </a:spcAft>
            </a:pPr>
            <a:r>
              <a:rPr lang="en-IN" sz="2100" kern="100" dirty="0">
                <a:effectLst/>
                <a:latin typeface="Calibri" panose="020F0502020204030204" pitchFamily="34" charset="0"/>
                <a:ea typeface="Calibri" panose="020F0502020204030204" pitchFamily="34" charset="0"/>
                <a:cs typeface="Times New Roman" panose="02020603050405020304" pitchFamily="18" charset="0"/>
              </a:rPr>
              <a:t>LIMIT for limiting the number of rows returned by the query</a:t>
            </a:r>
          </a:p>
          <a:p>
            <a:pPr marL="0" marR="0">
              <a:lnSpc>
                <a:spcPct val="107000"/>
              </a:lnSpc>
              <a:spcBef>
                <a:spcPts val="0"/>
              </a:spcBef>
              <a:spcAft>
                <a:spcPts val="800"/>
              </a:spcAft>
            </a:pPr>
            <a:r>
              <a:rPr lang="en-IN" sz="2100" kern="100" dirty="0">
                <a:effectLst/>
                <a:latin typeface="Calibri" panose="020F0502020204030204" pitchFamily="34" charset="0"/>
                <a:ea typeface="Calibri" panose="020F0502020204030204" pitchFamily="34" charset="0"/>
                <a:cs typeface="Times New Roman" panose="02020603050405020304" pitchFamily="18" charset="0"/>
              </a:rPr>
              <a:t>CASE WHEN for creating conditional expressions</a:t>
            </a:r>
          </a:p>
          <a:p>
            <a:pPr marL="0" marR="0">
              <a:lnSpc>
                <a:spcPct val="107000"/>
              </a:lnSpc>
              <a:spcBef>
                <a:spcPts val="0"/>
              </a:spcBef>
              <a:spcAft>
                <a:spcPts val="800"/>
              </a:spcAft>
            </a:pPr>
            <a:r>
              <a:rPr lang="en-IN" sz="2100" kern="100" dirty="0">
                <a:effectLst/>
                <a:latin typeface="Calibri" panose="020F0502020204030204" pitchFamily="34" charset="0"/>
                <a:ea typeface="Calibri" panose="020F0502020204030204" pitchFamily="34" charset="0"/>
                <a:cs typeface="Times New Roman" panose="02020603050405020304" pitchFamily="18" charset="0"/>
              </a:rPr>
              <a:t>STR_TO_DATE() for converting a string to a date or time value</a:t>
            </a:r>
          </a:p>
          <a:p>
            <a:pPr marL="0" marR="0">
              <a:lnSpc>
                <a:spcPct val="107000"/>
              </a:lnSpc>
              <a:spcBef>
                <a:spcPts val="0"/>
              </a:spcBef>
              <a:spcAft>
                <a:spcPts val="800"/>
              </a:spcAft>
            </a:pPr>
            <a:r>
              <a:rPr lang="en-IN" sz="2100" kern="100" dirty="0">
                <a:effectLst/>
                <a:latin typeface="Calibri" panose="020F0502020204030204" pitchFamily="34" charset="0"/>
                <a:ea typeface="Calibri" panose="020F0502020204030204" pitchFamily="34" charset="0"/>
                <a:cs typeface="Times New Roman" panose="02020603050405020304" pitchFamily="18" charset="0"/>
              </a:rPr>
              <a:t>INNER JOIN for joining multiple tables based on a common column </a:t>
            </a:r>
          </a:p>
          <a:p>
            <a:endParaRPr lang="en-IN" dirty="0"/>
          </a:p>
        </p:txBody>
      </p:sp>
    </p:spTree>
    <p:extLst>
      <p:ext uri="{BB962C8B-B14F-4D97-AF65-F5344CB8AC3E}">
        <p14:creationId xmlns:p14="http://schemas.microsoft.com/office/powerpoint/2010/main" val="1179171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0000"/>
            <a:lum/>
            <a:extLst>
              <a:ext uri="{837473B0-CC2E-450A-ABE3-18F120FF3D39}">
                <a1611:picAttrSrcUrl xmlns:a1611="http://schemas.microsoft.com/office/drawing/2016/11/main" r:id="rId3"/>
              </a:ext>
            </a:extLst>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2B67DF-AEEC-DE0A-E912-6B38D5B7F8BE}"/>
              </a:ext>
            </a:extLst>
          </p:cNvPr>
          <p:cNvSpPr>
            <a:spLocks noGrp="1"/>
          </p:cNvSpPr>
          <p:nvPr>
            <p:ph type="title"/>
          </p:nvPr>
        </p:nvSpPr>
        <p:spPr>
          <a:xfrm>
            <a:off x="2833255" y="323561"/>
            <a:ext cx="10515600" cy="1325563"/>
          </a:xfrm>
        </p:spPr>
        <p:txBody>
          <a:bodyPr/>
          <a:lstStyle/>
          <a:p>
            <a:r>
              <a:rPr lang="en-US" dirty="0">
                <a:solidFill>
                  <a:srgbClr val="C00000"/>
                </a:solidFill>
              </a:rPr>
              <a:t>Case </a:t>
            </a:r>
            <a:r>
              <a:rPr lang="en-US" dirty="0">
                <a:solidFill>
                  <a:srgbClr val="C00000"/>
                </a:solidFill>
                <a:latin typeface="Söhne"/>
              </a:rPr>
              <a:t>Study</a:t>
            </a:r>
            <a:r>
              <a:rPr lang="en-US" dirty="0">
                <a:solidFill>
                  <a:srgbClr val="C00000"/>
                </a:solidFill>
              </a:rPr>
              <a:t> Questions</a:t>
            </a:r>
            <a:endParaRPr lang="en-IN" dirty="0">
              <a:solidFill>
                <a:srgbClr val="C00000"/>
              </a:solidFill>
            </a:endParaRPr>
          </a:p>
        </p:txBody>
      </p:sp>
      <p:sp>
        <p:nvSpPr>
          <p:cNvPr id="3" name="Content Placeholder 2">
            <a:extLst>
              <a:ext uri="{FF2B5EF4-FFF2-40B4-BE49-F238E27FC236}">
                <a16:creationId xmlns:a16="http://schemas.microsoft.com/office/drawing/2014/main" id="{FCED8A9D-D7F8-13D0-7990-1AA5BAEC4F7B}"/>
              </a:ext>
            </a:extLst>
          </p:cNvPr>
          <p:cNvSpPr>
            <a:spLocks noGrp="1"/>
          </p:cNvSpPr>
          <p:nvPr>
            <p:ph idx="1"/>
          </p:nvPr>
        </p:nvSpPr>
        <p:spPr>
          <a:xfrm>
            <a:off x="838200" y="2033442"/>
            <a:ext cx="10515600" cy="4117975"/>
          </a:xfrm>
        </p:spPr>
        <p:txBody>
          <a:bodyPr/>
          <a:lstStyle/>
          <a:p>
            <a:pPr marL="114300" marR="0" indent="-342900">
              <a:lnSpc>
                <a:spcPct val="107000"/>
              </a:lnSpc>
              <a:spcBef>
                <a:spcPts val="0"/>
              </a:spcBef>
              <a:spcAft>
                <a:spcPts val="800"/>
              </a:spcAft>
              <a:buFont typeface="+mj-lt"/>
              <a:buAutoNum type="arabicPeriod"/>
            </a:pPr>
            <a:r>
              <a:rPr lang="en-IN" sz="2000" kern="100" dirty="0">
                <a:effectLst/>
                <a:latin typeface="Calibri" panose="020F0502020204030204" pitchFamily="34" charset="0"/>
                <a:ea typeface="Calibri" panose="020F0502020204030204" pitchFamily="34" charset="0"/>
                <a:cs typeface="Times New Roman" panose="02020603050405020304" pitchFamily="18" charset="0"/>
              </a:rPr>
              <a:t>Share details of top 5 best-selling pizzas.</a:t>
            </a:r>
          </a:p>
          <a:p>
            <a:pPr marL="114300" marR="0" indent="-342900">
              <a:lnSpc>
                <a:spcPct val="107000"/>
              </a:lnSpc>
              <a:spcBef>
                <a:spcPts val="0"/>
              </a:spcBef>
              <a:spcAft>
                <a:spcPts val="800"/>
              </a:spcAft>
              <a:buFont typeface="+mj-lt"/>
              <a:buAutoNum type="arabicPeriod"/>
            </a:pPr>
            <a:r>
              <a:rPr lang="en-IN" sz="2000" kern="100" dirty="0">
                <a:effectLst/>
                <a:latin typeface="Calibri" panose="020F0502020204030204" pitchFamily="34" charset="0"/>
                <a:ea typeface="Calibri" panose="020F0502020204030204" pitchFamily="34" charset="0"/>
                <a:cs typeface="Times New Roman" panose="02020603050405020304" pitchFamily="18" charset="0"/>
              </a:rPr>
              <a:t>What is the most popular pizza size among customers?</a:t>
            </a:r>
          </a:p>
          <a:p>
            <a:pPr marL="114300" marR="0" indent="-342900">
              <a:lnSpc>
                <a:spcPct val="107000"/>
              </a:lnSpc>
              <a:spcBef>
                <a:spcPts val="0"/>
              </a:spcBef>
              <a:spcAft>
                <a:spcPts val="800"/>
              </a:spcAft>
              <a:buFont typeface="+mj-lt"/>
              <a:buAutoNum type="arabicPeriod"/>
            </a:pPr>
            <a:r>
              <a:rPr lang="en-IN" sz="2000" kern="100" dirty="0">
                <a:effectLst/>
                <a:latin typeface="Calibri" panose="020F0502020204030204" pitchFamily="34" charset="0"/>
                <a:ea typeface="Calibri" panose="020F0502020204030204" pitchFamily="34" charset="0"/>
                <a:cs typeface="Times New Roman" panose="02020603050405020304" pitchFamily="18" charset="0"/>
              </a:rPr>
              <a:t>On which day do we sell the most pizzas?</a:t>
            </a:r>
          </a:p>
          <a:p>
            <a:pPr marL="114300" marR="0" indent="-342900">
              <a:lnSpc>
                <a:spcPct val="107000"/>
              </a:lnSpc>
              <a:spcBef>
                <a:spcPts val="0"/>
              </a:spcBef>
              <a:spcAft>
                <a:spcPts val="800"/>
              </a:spcAft>
              <a:buFont typeface="+mj-lt"/>
              <a:buAutoNum type="arabicPeriod"/>
            </a:pPr>
            <a:r>
              <a:rPr lang="en-IN" sz="2000" kern="100" dirty="0">
                <a:effectLst/>
                <a:latin typeface="Calibri" panose="020F0502020204030204" pitchFamily="34" charset="0"/>
                <a:ea typeface="Calibri" panose="020F0502020204030204" pitchFamily="34" charset="0"/>
                <a:cs typeface="Times New Roman" panose="02020603050405020304" pitchFamily="18" charset="0"/>
              </a:rPr>
              <a:t>During what time of day are the most pizzas ordered?</a:t>
            </a:r>
          </a:p>
          <a:p>
            <a:pPr marL="114300" marR="0" indent="-342900">
              <a:lnSpc>
                <a:spcPct val="107000"/>
              </a:lnSpc>
              <a:spcBef>
                <a:spcPts val="0"/>
              </a:spcBef>
              <a:spcAft>
                <a:spcPts val="800"/>
              </a:spcAft>
              <a:buFont typeface="+mj-lt"/>
              <a:buAutoNum type="arabicPeriod"/>
            </a:pPr>
            <a:r>
              <a:rPr lang="en-IN" sz="2000" kern="100" dirty="0">
                <a:effectLst/>
                <a:latin typeface="Calibri" panose="020F0502020204030204" pitchFamily="34" charset="0"/>
                <a:ea typeface="Calibri" panose="020F0502020204030204" pitchFamily="34" charset="0"/>
                <a:cs typeface="Times New Roman" panose="02020603050405020304" pitchFamily="18" charset="0"/>
              </a:rPr>
              <a:t>What are the top 5 orders in terms of revenue?</a:t>
            </a:r>
          </a:p>
          <a:p>
            <a:pPr marL="114300" marR="0" indent="-342900">
              <a:lnSpc>
                <a:spcPct val="107000"/>
              </a:lnSpc>
              <a:spcBef>
                <a:spcPts val="0"/>
              </a:spcBef>
              <a:spcAft>
                <a:spcPts val="800"/>
              </a:spcAft>
              <a:buFont typeface="+mj-lt"/>
              <a:buAutoNum type="arabicPeriod"/>
            </a:pPr>
            <a:r>
              <a:rPr lang="en-IN" sz="2000" kern="100" dirty="0">
                <a:effectLst/>
                <a:latin typeface="Calibri" panose="020F0502020204030204" pitchFamily="34" charset="0"/>
                <a:ea typeface="Calibri" panose="020F0502020204030204" pitchFamily="34" charset="0"/>
                <a:cs typeface="Times New Roman" panose="02020603050405020304" pitchFamily="18" charset="0"/>
              </a:rPr>
              <a:t>Which pizza category is in highest demand?</a:t>
            </a:r>
          </a:p>
          <a:p>
            <a:pPr marL="114300" marR="0" indent="-342900">
              <a:lnSpc>
                <a:spcPct val="107000"/>
              </a:lnSpc>
              <a:spcBef>
                <a:spcPts val="0"/>
              </a:spcBef>
              <a:spcAft>
                <a:spcPts val="800"/>
              </a:spcAft>
              <a:buFont typeface="+mj-lt"/>
              <a:buAutoNum type="arabicPeriod"/>
            </a:pPr>
            <a:r>
              <a:rPr lang="en-IN" sz="2000" kern="100" dirty="0">
                <a:effectLst/>
                <a:latin typeface="Calibri" panose="020F0502020204030204" pitchFamily="34" charset="0"/>
                <a:ea typeface="Calibri" panose="020F0502020204030204" pitchFamily="34" charset="0"/>
                <a:cs typeface="Times New Roman" panose="02020603050405020304" pitchFamily="18" charset="0"/>
              </a:rPr>
              <a:t>What is the highest number of pizzas ordered by a single customer?</a:t>
            </a:r>
          </a:p>
          <a:p>
            <a:pPr marL="114300" marR="0" indent="-342900">
              <a:lnSpc>
                <a:spcPct val="107000"/>
              </a:lnSpc>
              <a:spcBef>
                <a:spcPts val="0"/>
              </a:spcBef>
              <a:spcAft>
                <a:spcPts val="800"/>
              </a:spcAft>
              <a:buFont typeface="+mj-lt"/>
              <a:buAutoNum type="arabicPeriod"/>
            </a:pPr>
            <a:r>
              <a:rPr lang="en-IN" sz="2000" kern="100" dirty="0">
                <a:effectLst/>
                <a:latin typeface="Calibri" panose="020F0502020204030204" pitchFamily="34" charset="0"/>
                <a:ea typeface="Calibri" panose="020F0502020204030204" pitchFamily="34" charset="0"/>
                <a:cs typeface="Times New Roman" panose="02020603050405020304" pitchFamily="18" charset="0"/>
              </a:rPr>
              <a:t>Do we sell more pizzas on weekends or weekdays?</a:t>
            </a:r>
          </a:p>
          <a:p>
            <a:endParaRPr lang="en-IN" dirty="0"/>
          </a:p>
        </p:txBody>
      </p:sp>
    </p:spTree>
    <p:extLst>
      <p:ext uri="{BB962C8B-B14F-4D97-AF65-F5344CB8AC3E}">
        <p14:creationId xmlns:p14="http://schemas.microsoft.com/office/powerpoint/2010/main" val="19971470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5000"/>
            <a:lum/>
            <a:extLst>
              <a:ext uri="{837473B0-CC2E-450A-ABE3-18F120FF3D39}">
                <a1611:picAttrSrcUrl xmlns:a1611="http://schemas.microsoft.com/office/drawing/2016/11/main" r:id="rId3"/>
              </a:ext>
            </a:extLst>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D84399-7E20-8C73-1AC7-CED8E4F5A096}"/>
              </a:ext>
            </a:extLst>
          </p:cNvPr>
          <p:cNvSpPr>
            <a:spLocks noGrp="1"/>
          </p:cNvSpPr>
          <p:nvPr>
            <p:ph type="title"/>
          </p:nvPr>
        </p:nvSpPr>
        <p:spPr/>
        <p:txBody>
          <a:bodyPr/>
          <a:lstStyle/>
          <a:p>
            <a:r>
              <a:rPr lang="en-IN" dirty="0">
                <a:solidFill>
                  <a:srgbClr val="C00000"/>
                </a:solidFill>
              </a:rPr>
              <a:t>                            Key Takeaways </a:t>
            </a:r>
          </a:p>
        </p:txBody>
      </p:sp>
      <p:sp>
        <p:nvSpPr>
          <p:cNvPr id="3" name="Content Placeholder 2">
            <a:extLst>
              <a:ext uri="{FF2B5EF4-FFF2-40B4-BE49-F238E27FC236}">
                <a16:creationId xmlns:a16="http://schemas.microsoft.com/office/drawing/2014/main" id="{B07F51E2-1D37-B5A0-D00C-B4EBC64611AA}"/>
              </a:ext>
            </a:extLst>
          </p:cNvPr>
          <p:cNvSpPr>
            <a:spLocks noGrp="1"/>
          </p:cNvSpPr>
          <p:nvPr>
            <p:ph idx="1"/>
          </p:nvPr>
        </p:nvSpPr>
        <p:spPr>
          <a:xfrm>
            <a:off x="505691" y="1870364"/>
            <a:ext cx="10515600" cy="4156363"/>
          </a:xfrm>
        </p:spPr>
        <p:txBody>
          <a:bodyPr>
            <a:normAutofit/>
          </a:bodyPr>
          <a:lstStyle/>
          <a:p>
            <a:pPr marL="742950" marR="0" lvl="1" indent="-285750">
              <a:lnSpc>
                <a:spcPct val="107000"/>
              </a:lnSpc>
              <a:spcBef>
                <a:spcPts val="0"/>
              </a:spcBef>
              <a:spcAft>
                <a:spcPts val="0"/>
              </a:spcAft>
              <a:buFont typeface="+mj-lt"/>
              <a:buAutoNum type="arabicPeriod"/>
            </a:pPr>
            <a:r>
              <a:rPr lang="en-IN" sz="2000" kern="100" dirty="0">
                <a:effectLst/>
                <a:latin typeface="Calibri" panose="020F0502020204030204" pitchFamily="34" charset="0"/>
                <a:ea typeface="Calibri" panose="020F0502020204030204" pitchFamily="34" charset="0"/>
                <a:cs typeface="Times New Roman" panose="02020603050405020304" pitchFamily="18" charset="0"/>
              </a:rPr>
              <a:t>The highest selling pizza is “Classic Deluxe Pizza”(</a:t>
            </a:r>
            <a:r>
              <a:rPr lang="en-IN" sz="2000" i="1" kern="100" dirty="0">
                <a:effectLst/>
                <a:latin typeface="Calibri" panose="020F0502020204030204" pitchFamily="34" charset="0"/>
                <a:ea typeface="Calibri" panose="020F0502020204030204" pitchFamily="34" charset="0"/>
                <a:cs typeface="Times New Roman" panose="02020603050405020304" pitchFamily="18" charset="0"/>
              </a:rPr>
              <a:t>Clearly my taste doesn’t matches with majority!).</a:t>
            </a:r>
          </a:p>
          <a:p>
            <a:pPr marL="742950" marR="0" lvl="1" indent="-285750">
              <a:lnSpc>
                <a:spcPct val="107000"/>
              </a:lnSpc>
              <a:spcBef>
                <a:spcPts val="0"/>
              </a:spcBef>
              <a:spcAft>
                <a:spcPts val="0"/>
              </a:spcAft>
              <a:buFont typeface="+mj-lt"/>
              <a:buAutoNum type="arabicPeriod"/>
            </a:pPr>
            <a:r>
              <a:rPr lang="en-IN" sz="2000" kern="100" dirty="0">
                <a:effectLst/>
                <a:latin typeface="Calibri" panose="020F0502020204030204" pitchFamily="34" charset="0"/>
                <a:ea typeface="Calibri" panose="020F0502020204030204" pitchFamily="34" charset="0"/>
                <a:cs typeface="Times New Roman" panose="02020603050405020304" pitchFamily="18" charset="0"/>
              </a:rPr>
              <a:t>People prefer “Large Pizzas”.</a:t>
            </a:r>
          </a:p>
          <a:p>
            <a:pPr marL="742950" marR="0" lvl="1" indent="-285750">
              <a:lnSpc>
                <a:spcPct val="107000"/>
              </a:lnSpc>
              <a:spcBef>
                <a:spcPts val="0"/>
              </a:spcBef>
              <a:spcAft>
                <a:spcPts val="0"/>
              </a:spcAft>
              <a:buFont typeface="+mj-lt"/>
              <a:buAutoNum type="arabicPeriod"/>
            </a:pPr>
            <a:r>
              <a:rPr lang="en-IN" sz="2000" kern="100" dirty="0">
                <a:effectLst/>
                <a:latin typeface="Calibri" panose="020F0502020204030204" pitchFamily="34" charset="0"/>
                <a:ea typeface="Calibri" panose="020F0502020204030204" pitchFamily="34" charset="0"/>
                <a:cs typeface="Times New Roman" panose="02020603050405020304" pitchFamily="18" charset="0"/>
              </a:rPr>
              <a:t>Most Pizzas are sold on “Thursdays”(</a:t>
            </a:r>
            <a:r>
              <a:rPr lang="en-IN" sz="2000" i="1" kern="100" dirty="0">
                <a:effectLst/>
                <a:latin typeface="Calibri" panose="020F0502020204030204" pitchFamily="34" charset="0"/>
                <a:ea typeface="Calibri" panose="020F0502020204030204" pitchFamily="34" charset="0"/>
                <a:cs typeface="Times New Roman" panose="02020603050405020304" pitchFamily="18" charset="0"/>
              </a:rPr>
              <a:t>People like me who starts getting weekend vibes from Thursdays itself :P).</a:t>
            </a:r>
          </a:p>
          <a:p>
            <a:pPr marL="742950" marR="0" lvl="1" indent="-285750">
              <a:lnSpc>
                <a:spcPct val="107000"/>
              </a:lnSpc>
              <a:spcBef>
                <a:spcPts val="0"/>
              </a:spcBef>
              <a:spcAft>
                <a:spcPts val="0"/>
              </a:spcAft>
              <a:buFont typeface="+mj-lt"/>
              <a:buAutoNum type="arabicPeriod"/>
            </a:pPr>
            <a:r>
              <a:rPr lang="en-IN" sz="2000" kern="100" dirty="0">
                <a:effectLst/>
                <a:latin typeface="Calibri" panose="020F0502020204030204" pitchFamily="34" charset="0"/>
                <a:ea typeface="Calibri" panose="020F0502020204030204" pitchFamily="34" charset="0"/>
                <a:cs typeface="Times New Roman" panose="02020603050405020304" pitchFamily="18" charset="0"/>
              </a:rPr>
              <a:t>Most Pizza are sold are sold from 12 noon to 6pm </a:t>
            </a:r>
            <a:r>
              <a:rPr lang="en-IN" sz="2000" i="1" kern="100" dirty="0">
                <a:effectLst/>
                <a:latin typeface="Calibri" panose="020F0502020204030204" pitchFamily="34" charset="0"/>
                <a:ea typeface="Calibri" panose="020F0502020204030204" pitchFamily="34" charset="0"/>
                <a:cs typeface="Times New Roman" panose="02020603050405020304" pitchFamily="18" charset="0"/>
              </a:rPr>
              <a:t>( I prefer late night eating, again not in majority!:P).</a:t>
            </a:r>
          </a:p>
          <a:p>
            <a:pPr marL="742950" marR="0" lvl="1" indent="-285750">
              <a:lnSpc>
                <a:spcPct val="107000"/>
              </a:lnSpc>
              <a:spcBef>
                <a:spcPts val="0"/>
              </a:spcBef>
              <a:spcAft>
                <a:spcPts val="0"/>
              </a:spcAft>
              <a:buFont typeface="+mj-lt"/>
              <a:buAutoNum type="arabicPeriod"/>
            </a:pPr>
            <a:r>
              <a:rPr lang="en-IN" sz="2000" kern="100" dirty="0">
                <a:effectLst/>
                <a:latin typeface="Calibri" panose="020F0502020204030204" pitchFamily="34" charset="0"/>
                <a:ea typeface="Calibri" panose="020F0502020204030204" pitchFamily="34" charset="0"/>
                <a:cs typeface="Times New Roman" panose="02020603050405020304" pitchFamily="18" charset="0"/>
              </a:rPr>
              <a:t>The category most in demand is “Classic” .</a:t>
            </a:r>
          </a:p>
          <a:p>
            <a:pPr marL="742950" marR="0" lvl="1" indent="-285750">
              <a:lnSpc>
                <a:spcPct val="107000"/>
              </a:lnSpc>
              <a:spcBef>
                <a:spcPts val="0"/>
              </a:spcBef>
              <a:spcAft>
                <a:spcPts val="0"/>
              </a:spcAft>
              <a:buFont typeface="+mj-lt"/>
              <a:buAutoNum type="arabicPeriod"/>
            </a:pPr>
            <a:r>
              <a:rPr lang="en-IN" sz="2000" kern="100" dirty="0">
                <a:effectLst/>
                <a:latin typeface="Calibri" panose="020F0502020204030204" pitchFamily="34" charset="0"/>
                <a:ea typeface="Calibri" panose="020F0502020204030204" pitchFamily="34" charset="0"/>
                <a:cs typeface="Times New Roman" panose="02020603050405020304" pitchFamily="18" charset="0"/>
              </a:rPr>
              <a:t>The highest ordered pizza by a single customer is “28</a:t>
            </a:r>
            <a:r>
              <a:rPr lang="en-IN" sz="2000" kern="100" dirty="0">
                <a:latin typeface="Calibri" panose="020F0502020204030204" pitchFamily="34" charset="0"/>
                <a:ea typeface="Calibri" panose="020F0502020204030204" pitchFamily="34" charset="0"/>
                <a:cs typeface="Times New Roman" panose="02020603050405020304" pitchFamily="18" charset="0"/>
              </a:rPr>
              <a:t>”</a:t>
            </a:r>
            <a:r>
              <a:rPr lang="en-IN" sz="2000" i="1" kern="100" dirty="0">
                <a:effectLst/>
                <a:latin typeface="Calibri" panose="020F0502020204030204" pitchFamily="34" charset="0"/>
                <a:ea typeface="Calibri" panose="020F0502020204030204" pitchFamily="34" charset="0"/>
                <a:cs typeface="Times New Roman" panose="02020603050405020304" pitchFamily="18" charset="0"/>
              </a:rPr>
              <a:t>( Seems like a big fat party!:P</a:t>
            </a:r>
            <a:r>
              <a:rPr lang="en-IN" sz="2000" kern="100" dirty="0">
                <a:effectLst/>
                <a:latin typeface="Calibri" panose="020F0502020204030204" pitchFamily="34" charset="0"/>
                <a:ea typeface="Calibri" panose="020F0502020204030204" pitchFamily="34" charset="0"/>
                <a:cs typeface="Times New Roman" panose="02020603050405020304" pitchFamily="18" charset="0"/>
              </a:rPr>
              <a:t>).</a:t>
            </a:r>
          </a:p>
          <a:p>
            <a:pPr marL="742950" marR="0" lvl="1" indent="-285750">
              <a:lnSpc>
                <a:spcPct val="107000"/>
              </a:lnSpc>
              <a:spcBef>
                <a:spcPts val="0"/>
              </a:spcBef>
              <a:spcAft>
                <a:spcPts val="800"/>
              </a:spcAft>
              <a:buFont typeface="+mj-lt"/>
              <a:buAutoNum type="arabicPeriod"/>
            </a:pPr>
            <a:r>
              <a:rPr lang="en-IN" sz="2000" kern="100" dirty="0">
                <a:effectLst/>
                <a:latin typeface="Calibri" panose="020F0502020204030204" pitchFamily="34" charset="0"/>
                <a:ea typeface="Calibri" panose="020F0502020204030204" pitchFamily="34" charset="0"/>
                <a:cs typeface="Times New Roman" panose="02020603050405020304" pitchFamily="18" charset="0"/>
              </a:rPr>
              <a:t>Most pizzas are sold over “Weekdays”.</a:t>
            </a:r>
          </a:p>
        </p:txBody>
      </p:sp>
    </p:spTree>
    <p:extLst>
      <p:ext uri="{BB962C8B-B14F-4D97-AF65-F5344CB8AC3E}">
        <p14:creationId xmlns:p14="http://schemas.microsoft.com/office/powerpoint/2010/main" val="11319039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87B0470-D126-6134-330F-6DBFB1DB5661}"/>
              </a:ext>
            </a:extLst>
          </p:cNvPr>
          <p:cNvSpPr txBox="1"/>
          <p:nvPr/>
        </p:nvSpPr>
        <p:spPr>
          <a:xfrm>
            <a:off x="3823854" y="2119745"/>
            <a:ext cx="6483927" cy="1015663"/>
          </a:xfrm>
          <a:prstGeom prst="rect">
            <a:avLst/>
          </a:prstGeom>
          <a:noFill/>
        </p:spPr>
        <p:txBody>
          <a:bodyPr wrap="square" rtlCol="0">
            <a:spAutoFit/>
          </a:bodyPr>
          <a:lstStyle/>
          <a:p>
            <a:r>
              <a:rPr lang="en-IN" sz="6000" dirty="0">
                <a:solidFill>
                  <a:srgbClr val="C00000"/>
                </a:solidFill>
                <a:latin typeface="Footlight MT Light" panose="0204060206030A020304" pitchFamily="18" charset="0"/>
              </a:rPr>
              <a:t>THANK YOU</a:t>
            </a:r>
          </a:p>
        </p:txBody>
      </p:sp>
    </p:spTree>
    <p:extLst>
      <p:ext uri="{BB962C8B-B14F-4D97-AF65-F5344CB8AC3E}">
        <p14:creationId xmlns:p14="http://schemas.microsoft.com/office/powerpoint/2010/main" val="1416249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506</Words>
  <Application>Microsoft Office PowerPoint</Application>
  <PresentationFormat>Widescreen</PresentationFormat>
  <Paragraphs>39</Paragraphs>
  <Slides>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Arial</vt:lpstr>
      <vt:lpstr>Calibri</vt:lpstr>
      <vt:lpstr>Calibri Light</vt:lpstr>
      <vt:lpstr>Footlight MT Light</vt:lpstr>
      <vt:lpstr>Söhne</vt:lpstr>
      <vt:lpstr>Office Theme</vt:lpstr>
      <vt:lpstr>Analysing Pizza sales dataset (using MySQL)</vt:lpstr>
      <vt:lpstr>                             Case study </vt:lpstr>
      <vt:lpstr>                   Tables and Connections </vt:lpstr>
      <vt:lpstr>MySQL functions used in this report:</vt:lpstr>
      <vt:lpstr>Case Study Questions</vt:lpstr>
      <vt:lpstr>                            Key Takeaways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Analysing Pizza sales dataset (using MySQL)</dc:title>
  <dc:creator>Simran Ahuja</dc:creator>
  <cp:lastModifiedBy>Simran Ahuja</cp:lastModifiedBy>
  <cp:revision>1</cp:revision>
  <dcterms:created xsi:type="dcterms:W3CDTF">2023-05-07T08:48:54Z</dcterms:created>
  <dcterms:modified xsi:type="dcterms:W3CDTF">2023-05-07T08:49:15Z</dcterms:modified>
</cp:coreProperties>
</file>

<file path=docProps/thumbnail.jpeg>
</file>